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26"/>
  </p:notesMasterIdLst>
  <p:handoutMasterIdLst>
    <p:handoutMasterId r:id="rId27"/>
  </p:handoutMasterIdLst>
  <p:sldIdLst>
    <p:sldId id="435" r:id="rId7"/>
    <p:sldId id="470" r:id="rId8"/>
    <p:sldId id="434" r:id="rId9"/>
    <p:sldId id="453" r:id="rId10"/>
    <p:sldId id="442" r:id="rId11"/>
    <p:sldId id="443" r:id="rId12"/>
    <p:sldId id="444" r:id="rId13"/>
    <p:sldId id="439" r:id="rId14"/>
    <p:sldId id="455" r:id="rId15"/>
    <p:sldId id="432" r:id="rId16"/>
    <p:sldId id="441" r:id="rId17"/>
    <p:sldId id="454" r:id="rId18"/>
    <p:sldId id="445" r:id="rId19"/>
    <p:sldId id="465" r:id="rId20"/>
    <p:sldId id="467" r:id="rId21"/>
    <p:sldId id="256" r:id="rId22"/>
    <p:sldId id="466" r:id="rId23"/>
    <p:sldId id="468" r:id="rId24"/>
    <p:sldId id="265" r:id="rId25"/>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8" autoAdjust="0"/>
  </p:normalViewPr>
  <p:slideViewPr>
    <p:cSldViewPr snapToGrid="0" showGuides="1">
      <p:cViewPr varScale="1">
        <p:scale>
          <a:sx n="89" d="100"/>
          <a:sy n="89" d="100"/>
        </p:scale>
        <p:origin x="1392"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Before we get started with technical details, let’s first discuss this pizza model.</a:t>
            </a:r>
          </a:p>
          <a:p>
            <a:endParaRPr lang="en-US" dirty="0"/>
          </a:p>
          <a:p>
            <a:r>
              <a:rPr lang="en-US" dirty="0"/>
              <a:t>To bake a pizza, you need lots of different things – starting with an infrastructure / utilities like power (gas, electrical), an oven and a baking tray to put your pizza into the oven. Of course you would also need all the ingredients to make a pizza – pizza dough, a sauce, some topping and lots of cheese.</a:t>
            </a:r>
          </a:p>
          <a:p>
            <a:endParaRPr lang="en-US" dirty="0"/>
          </a:p>
          <a:p>
            <a:r>
              <a:rPr lang="en-US" dirty="0"/>
              <a:t>Now it is possible to bundle few of these pizza building blocks and make them available “as a service” or abstraction. The less bundles you have the higher your flexibility. The more bundles you use the easier it gets for standard requests to be fulfilled, but of course you are limited to what is provided. Similarly you can look at an IT stack. </a:t>
            </a:r>
          </a:p>
          <a:p>
            <a:endParaRPr lang="en-US" dirty="0"/>
          </a:p>
          <a:p>
            <a:r>
              <a:rPr lang="en-US" dirty="0"/>
              <a:t>For example, if you don’t want to bake a pizza you can order something on the internet. Usually they have a variety of sauce, toppings and extra cheese. But for any special requirements you are limited to what your provider offers. </a:t>
            </a:r>
          </a:p>
          <a:p>
            <a:endParaRPr lang="en-US" dirty="0"/>
          </a:p>
          <a:p>
            <a:r>
              <a:rPr lang="en-US" dirty="0"/>
              <a:t>Also you can rent a kitchen – infrastructure – but dishes may not be provided. This would be yet another (service) level or bundle. From an IT perspective you get (virtual) hardware from an infrastructure provider and most of the time the resources are already combined with an operating system. When using container technology, you get the runtime in addition. It will allow you to run most applications with a application server of your choice. </a:t>
            </a:r>
          </a:p>
          <a:p>
            <a:r>
              <a:rPr lang="en-US" dirty="0"/>
              <a:t>If you move on to a platform (like Neo or Cloud Foundry) you are limited to the app server offered by the platform.</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3319566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02659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do.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28120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image" Target="../media/image42.tiff"/><Relationship Id="rId1" Type="http://schemas.openxmlformats.org/officeDocument/2006/relationships/slideLayout" Target="../slideLayouts/slideLayout54.xml"/><Relationship Id="rId6" Type="http://schemas.openxmlformats.org/officeDocument/2006/relationships/image" Target="../media/image46.tiff"/><Relationship Id="rId5" Type="http://schemas.openxmlformats.org/officeDocument/2006/relationships/image" Target="../media/image45.tiff"/><Relationship Id="rId10" Type="http://schemas.openxmlformats.org/officeDocument/2006/relationships/image" Target="../media/image50.png"/><Relationship Id="rId4" Type="http://schemas.openxmlformats.org/officeDocument/2006/relationships/image" Target="../media/image44.tiff"/><Relationship Id="rId9" Type="http://schemas.openxmlformats.org/officeDocument/2006/relationships/image" Target="../media/image49.tiff"/></Relationships>
</file>

<file path=ppt/slides/_rels/slide17.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3.tiff"/><Relationship Id="rId7" Type="http://schemas.openxmlformats.org/officeDocument/2006/relationships/image" Target="../media/image48.png"/><Relationship Id="rId2" Type="http://schemas.openxmlformats.org/officeDocument/2006/relationships/image" Target="../media/image42.tiff"/><Relationship Id="rId1" Type="http://schemas.openxmlformats.org/officeDocument/2006/relationships/slideLayout" Target="../slideLayouts/slideLayout54.xml"/><Relationship Id="rId6" Type="http://schemas.openxmlformats.org/officeDocument/2006/relationships/image" Target="../media/image51.tiff"/><Relationship Id="rId5" Type="http://schemas.openxmlformats.org/officeDocument/2006/relationships/image" Target="../media/image45.tiff"/><Relationship Id="rId4" Type="http://schemas.openxmlformats.org/officeDocument/2006/relationships/image" Target="../media/image44.tiff"/><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twitter.com/9600"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9.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9.jp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9.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32.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MTA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DB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p:grpSpPr>
        <p:sp>
          <p:nvSpPr>
            <p:cNvPr id="35" name="Rectangle 34"/>
            <p:cNvSpPr/>
            <p:nvPr/>
          </p:nvSpPr>
          <p:spPr bwMode="gray">
            <a:xfrm>
              <a:off x="853340" y="2317742"/>
              <a:ext cx="10258697" cy="792480"/>
            </a:xfrm>
            <a:prstGeom prst="rect">
              <a:avLst/>
            </a:prstGeom>
            <a:no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solidFill>
              <a:schemeClr val="tx1"/>
            </a:solid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solidFill>
              <a:schemeClr val="tx1"/>
            </a:solid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solidFill>
              <a:schemeClr val="tx1"/>
            </a:solid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60715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01320B6-C705-44A5-8185-5EC9B4350315}"/>
              </a:ext>
            </a:extLst>
          </p:cNvPr>
          <p:cNvSpPr/>
          <p:nvPr/>
        </p:nvSpPr>
        <p:spPr bwMode="gray">
          <a:xfrm>
            <a:off x="3079719" y="3412416"/>
            <a:ext cx="6035040" cy="3083386"/>
          </a:xfrm>
          <a:prstGeom prst="roundRect">
            <a:avLst>
              <a:gd name="adj" fmla="val 7945"/>
            </a:avLst>
          </a:prstGeom>
          <a:solidFill>
            <a:schemeClr val="tx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20" name="Rectangle: Rounded Corners 19">
            <a:extLst>
              <a:ext uri="{FF2B5EF4-FFF2-40B4-BE49-F238E27FC236}">
                <a16:creationId xmlns:a16="http://schemas.microsoft.com/office/drawing/2014/main" id="{9591138E-A850-4872-A656-C123A20725F8}"/>
              </a:ext>
            </a:extLst>
          </p:cNvPr>
          <p:cNvSpPr/>
          <p:nvPr/>
        </p:nvSpPr>
        <p:spPr bwMode="gray">
          <a:xfrm>
            <a:off x="3079719" y="4163494"/>
            <a:ext cx="6035040" cy="2332307"/>
          </a:xfrm>
          <a:prstGeom prst="roundRect">
            <a:avLst>
              <a:gd name="adj" fmla="val 12516"/>
            </a:avLst>
          </a:prstGeom>
          <a:solidFill>
            <a:schemeClr val="tx1">
              <a:lumMod val="65000"/>
            </a:schemeClr>
          </a:solidFill>
          <a:ln w="28575"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3" name="Title 2">
            <a:extLst>
              <a:ext uri="{FF2B5EF4-FFF2-40B4-BE49-F238E27FC236}">
                <a16:creationId xmlns:a16="http://schemas.microsoft.com/office/drawing/2014/main" id="{2A1357FF-8582-4E27-8586-01C429A206B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Tech Pizza – levels of abstraction</a:t>
            </a:r>
          </a:p>
        </p:txBody>
      </p:sp>
      <p:sp>
        <p:nvSpPr>
          <p:cNvPr id="19" name="Rectangle: Rounded Corners 18">
            <a:extLst>
              <a:ext uri="{FF2B5EF4-FFF2-40B4-BE49-F238E27FC236}">
                <a16:creationId xmlns:a16="http://schemas.microsoft.com/office/drawing/2014/main" id="{ED4BBB1E-D779-4CA1-BE81-50215F072F8C}"/>
              </a:ext>
            </a:extLst>
          </p:cNvPr>
          <p:cNvSpPr/>
          <p:nvPr/>
        </p:nvSpPr>
        <p:spPr bwMode="gray">
          <a:xfrm>
            <a:off x="3080067" y="4914573"/>
            <a:ext cx="6035040" cy="1581229"/>
          </a:xfrm>
          <a:prstGeom prst="roundRect">
            <a:avLst/>
          </a:prstGeom>
          <a:solidFill>
            <a:schemeClr val="tx1">
              <a:lumMod val="50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grpSp>
        <p:nvGrpSpPr>
          <p:cNvPr id="18" name="Group 17">
            <a:extLst>
              <a:ext uri="{FF2B5EF4-FFF2-40B4-BE49-F238E27FC236}">
                <a16:creationId xmlns:a16="http://schemas.microsoft.com/office/drawing/2014/main" id="{EEFC7538-6E07-4A46-B06F-11786510155F}"/>
              </a:ext>
            </a:extLst>
          </p:cNvPr>
          <p:cNvGrpSpPr/>
          <p:nvPr/>
        </p:nvGrpSpPr>
        <p:grpSpPr>
          <a:xfrm>
            <a:off x="3746144" y="1234340"/>
            <a:ext cx="4702885" cy="5119660"/>
            <a:chOff x="1764252" y="1248633"/>
            <a:chExt cx="4702885" cy="5119660"/>
          </a:xfrm>
        </p:grpSpPr>
        <p:sp>
          <p:nvSpPr>
            <p:cNvPr id="4" name="Rectangle: Rounded Corners 3">
              <a:extLst>
                <a:ext uri="{FF2B5EF4-FFF2-40B4-BE49-F238E27FC236}">
                  <a16:creationId xmlns:a16="http://schemas.microsoft.com/office/drawing/2014/main" id="{D856CE00-F006-423B-B146-AFAFB5006801}"/>
                </a:ext>
              </a:extLst>
            </p:cNvPr>
            <p:cNvSpPr/>
            <p:nvPr/>
          </p:nvSpPr>
          <p:spPr bwMode="gray">
            <a:xfrm>
              <a:off x="176425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Cheese</a:t>
              </a:r>
            </a:p>
          </p:txBody>
        </p:sp>
        <p:sp>
          <p:nvSpPr>
            <p:cNvPr id="5" name="Rectangle: Rounded Corners 4">
              <a:extLst>
                <a:ext uri="{FF2B5EF4-FFF2-40B4-BE49-F238E27FC236}">
                  <a16:creationId xmlns:a16="http://schemas.microsoft.com/office/drawing/2014/main" id="{8F0BE855-4A08-463D-AE8C-387FC8FB32DE}"/>
                </a:ext>
              </a:extLst>
            </p:cNvPr>
            <p:cNvSpPr/>
            <p:nvPr/>
          </p:nvSpPr>
          <p:spPr bwMode="gray">
            <a:xfrm>
              <a:off x="176425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Topping</a:t>
              </a:r>
            </a:p>
          </p:txBody>
        </p:sp>
        <p:sp>
          <p:nvSpPr>
            <p:cNvPr id="6" name="Rectangle: Rounded Corners 5">
              <a:extLst>
                <a:ext uri="{FF2B5EF4-FFF2-40B4-BE49-F238E27FC236}">
                  <a16:creationId xmlns:a16="http://schemas.microsoft.com/office/drawing/2014/main" id="{3617680C-2790-40FF-8FEB-884AB972C5FC}"/>
                </a:ext>
              </a:extLst>
            </p:cNvPr>
            <p:cNvSpPr/>
            <p:nvPr/>
          </p:nvSpPr>
          <p:spPr bwMode="gray">
            <a:xfrm>
              <a:off x="176425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Sauce</a:t>
              </a:r>
            </a:p>
          </p:txBody>
        </p:sp>
        <p:sp>
          <p:nvSpPr>
            <p:cNvPr id="7" name="Rectangle: Rounded Corners 6">
              <a:extLst>
                <a:ext uri="{FF2B5EF4-FFF2-40B4-BE49-F238E27FC236}">
                  <a16:creationId xmlns:a16="http://schemas.microsoft.com/office/drawing/2014/main" id="{2EDE8CEC-A536-4C4A-A573-84D25123C27E}"/>
                </a:ext>
              </a:extLst>
            </p:cNvPr>
            <p:cNvSpPr/>
            <p:nvPr/>
          </p:nvSpPr>
          <p:spPr bwMode="gray">
            <a:xfrm>
              <a:off x="176425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Pizza Dough</a:t>
              </a:r>
            </a:p>
          </p:txBody>
        </p:sp>
        <p:sp>
          <p:nvSpPr>
            <p:cNvPr id="8" name="Rectangle: Rounded Corners 7">
              <a:extLst>
                <a:ext uri="{FF2B5EF4-FFF2-40B4-BE49-F238E27FC236}">
                  <a16:creationId xmlns:a16="http://schemas.microsoft.com/office/drawing/2014/main" id="{ED79B462-8500-42AF-8944-4CE4BBBED4F0}"/>
                </a:ext>
              </a:extLst>
            </p:cNvPr>
            <p:cNvSpPr/>
            <p:nvPr/>
          </p:nvSpPr>
          <p:spPr bwMode="gray">
            <a:xfrm>
              <a:off x="176425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Baking Tray</a:t>
              </a:r>
            </a:p>
          </p:txBody>
        </p:sp>
        <p:sp>
          <p:nvSpPr>
            <p:cNvPr id="9" name="Rectangle: Rounded Corners 8">
              <a:extLst>
                <a:ext uri="{FF2B5EF4-FFF2-40B4-BE49-F238E27FC236}">
                  <a16:creationId xmlns:a16="http://schemas.microsoft.com/office/drawing/2014/main" id="{4084DA33-632A-4C70-9D60-55DA915DA1B2}"/>
                </a:ext>
              </a:extLst>
            </p:cNvPr>
            <p:cNvSpPr/>
            <p:nvPr/>
          </p:nvSpPr>
          <p:spPr bwMode="gray">
            <a:xfrm>
              <a:off x="176425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Oven</a:t>
              </a:r>
            </a:p>
          </p:txBody>
        </p:sp>
        <p:sp>
          <p:nvSpPr>
            <p:cNvPr id="10" name="Rectangle: Rounded Corners 9">
              <a:extLst>
                <a:ext uri="{FF2B5EF4-FFF2-40B4-BE49-F238E27FC236}">
                  <a16:creationId xmlns:a16="http://schemas.microsoft.com/office/drawing/2014/main" id="{0222DEE8-0278-40D0-8CBD-C1D166F786C7}"/>
                </a:ext>
              </a:extLst>
            </p:cNvPr>
            <p:cNvSpPr/>
            <p:nvPr/>
          </p:nvSpPr>
          <p:spPr bwMode="gray">
            <a:xfrm>
              <a:off x="176425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Power</a:t>
              </a:r>
            </a:p>
          </p:txBody>
        </p:sp>
        <p:sp>
          <p:nvSpPr>
            <p:cNvPr id="11" name="Rectangle: Rounded Corners 10">
              <a:extLst>
                <a:ext uri="{FF2B5EF4-FFF2-40B4-BE49-F238E27FC236}">
                  <a16:creationId xmlns:a16="http://schemas.microsoft.com/office/drawing/2014/main" id="{D4468FD3-3F5C-4426-BFA3-7A18AF04167D}"/>
                </a:ext>
              </a:extLst>
            </p:cNvPr>
            <p:cNvSpPr/>
            <p:nvPr/>
          </p:nvSpPr>
          <p:spPr bwMode="gray">
            <a:xfrm>
              <a:off x="429409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Scaling</a:t>
              </a:r>
            </a:p>
          </p:txBody>
        </p:sp>
        <p:sp>
          <p:nvSpPr>
            <p:cNvPr id="12" name="Rectangle: Rounded Corners 11">
              <a:extLst>
                <a:ext uri="{FF2B5EF4-FFF2-40B4-BE49-F238E27FC236}">
                  <a16:creationId xmlns:a16="http://schemas.microsoft.com/office/drawing/2014/main" id="{B073820B-7823-4D23-985F-870D6F34E434}"/>
                </a:ext>
              </a:extLst>
            </p:cNvPr>
            <p:cNvSpPr/>
            <p:nvPr/>
          </p:nvSpPr>
          <p:spPr bwMode="gray">
            <a:xfrm>
              <a:off x="429409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Configuration</a:t>
              </a:r>
            </a:p>
          </p:txBody>
        </p:sp>
        <p:sp>
          <p:nvSpPr>
            <p:cNvPr id="13" name="Rectangle: Rounded Corners 12">
              <a:extLst>
                <a:ext uri="{FF2B5EF4-FFF2-40B4-BE49-F238E27FC236}">
                  <a16:creationId xmlns:a16="http://schemas.microsoft.com/office/drawing/2014/main" id="{96BABD24-5624-4FA2-960E-A4AB16A652A4}"/>
                </a:ext>
              </a:extLst>
            </p:cNvPr>
            <p:cNvSpPr/>
            <p:nvPr/>
          </p:nvSpPr>
          <p:spPr bwMode="gray">
            <a:xfrm>
              <a:off x="429409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a:t>
              </a:r>
            </a:p>
          </p:txBody>
        </p:sp>
        <p:sp>
          <p:nvSpPr>
            <p:cNvPr id="14" name="Rectangle: Rounded Corners 13">
              <a:extLst>
                <a:ext uri="{FF2B5EF4-FFF2-40B4-BE49-F238E27FC236}">
                  <a16:creationId xmlns:a16="http://schemas.microsoft.com/office/drawing/2014/main" id="{970B80CC-5830-4F96-B097-B6A1E54F2ECD}"/>
                </a:ext>
              </a:extLst>
            </p:cNvPr>
            <p:cNvSpPr/>
            <p:nvPr/>
          </p:nvSpPr>
          <p:spPr bwMode="gray">
            <a:xfrm>
              <a:off x="429409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 Server</a:t>
              </a:r>
            </a:p>
          </p:txBody>
        </p:sp>
        <p:sp>
          <p:nvSpPr>
            <p:cNvPr id="15" name="Rectangle: Rounded Corners 14">
              <a:extLst>
                <a:ext uri="{FF2B5EF4-FFF2-40B4-BE49-F238E27FC236}">
                  <a16:creationId xmlns:a16="http://schemas.microsoft.com/office/drawing/2014/main" id="{0D756B4C-6725-44B8-9998-42181A2FB988}"/>
                </a:ext>
              </a:extLst>
            </p:cNvPr>
            <p:cNvSpPr/>
            <p:nvPr/>
          </p:nvSpPr>
          <p:spPr bwMode="gray">
            <a:xfrm>
              <a:off x="429409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latin typeface="Calibri" panose="020F0502020204030204" pitchFamily="34" charset="0"/>
                  <a:ea typeface="Arial Unicode MS" pitchFamily="34" charset="-128"/>
                  <a:cs typeface="Calibri" panose="020F0502020204030204" pitchFamily="34" charset="0"/>
                </a:rPr>
                <a:t>Runtime</a:t>
              </a:r>
              <a:endPar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6" name="Rectangle: Rounded Corners 15">
              <a:extLst>
                <a:ext uri="{FF2B5EF4-FFF2-40B4-BE49-F238E27FC236}">
                  <a16:creationId xmlns:a16="http://schemas.microsoft.com/office/drawing/2014/main" id="{B6B2B127-C339-42A0-9E83-379D9D8447FF}"/>
                </a:ext>
              </a:extLst>
            </p:cNvPr>
            <p:cNvSpPr/>
            <p:nvPr/>
          </p:nvSpPr>
          <p:spPr bwMode="gray">
            <a:xfrm>
              <a:off x="429409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Operating System</a:t>
              </a:r>
            </a:p>
          </p:txBody>
        </p:sp>
        <p:sp>
          <p:nvSpPr>
            <p:cNvPr id="17" name="Rectangle: Rounded Corners 16">
              <a:extLst>
                <a:ext uri="{FF2B5EF4-FFF2-40B4-BE49-F238E27FC236}">
                  <a16:creationId xmlns:a16="http://schemas.microsoft.com/office/drawing/2014/main" id="{85E6589A-197B-44E7-913D-5A0D219331CB}"/>
                </a:ext>
              </a:extLst>
            </p:cNvPr>
            <p:cNvSpPr/>
            <p:nvPr/>
          </p:nvSpPr>
          <p:spPr bwMode="gray">
            <a:xfrm>
              <a:off x="429409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(Virtual) Hardware</a:t>
              </a:r>
            </a:p>
          </p:txBody>
        </p:sp>
      </p:grpSp>
      <p:sp>
        <p:nvSpPr>
          <p:cNvPr id="22" name="Arrow: Right 21">
            <a:extLst>
              <a:ext uri="{FF2B5EF4-FFF2-40B4-BE49-F238E27FC236}">
                <a16:creationId xmlns:a16="http://schemas.microsoft.com/office/drawing/2014/main" id="{E4A595E7-5D46-4334-960F-6F03E2F7B62D}"/>
              </a:ext>
            </a:extLst>
          </p:cNvPr>
          <p:cNvSpPr/>
          <p:nvPr/>
        </p:nvSpPr>
        <p:spPr bwMode="gray">
          <a:xfrm>
            <a:off x="683796" y="3379716"/>
            <a:ext cx="2100436" cy="858940"/>
          </a:xfrm>
          <a:prstGeom prst="rightArrow">
            <a:avLst>
              <a:gd name="adj1" fmla="val 65029"/>
              <a:gd name="adj2" fmla="val 50000"/>
            </a:avLst>
          </a:prstGeom>
          <a:solidFill>
            <a:schemeClr val="tx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Readymade </a:t>
            </a:r>
          </a:p>
        </p:txBody>
      </p:sp>
      <p:sp>
        <p:nvSpPr>
          <p:cNvPr id="23" name="Arrow: Right 22">
            <a:extLst>
              <a:ext uri="{FF2B5EF4-FFF2-40B4-BE49-F238E27FC236}">
                <a16:creationId xmlns:a16="http://schemas.microsoft.com/office/drawing/2014/main" id="{7D95C45A-2081-480B-904C-1EFD0AB29B09}"/>
              </a:ext>
            </a:extLst>
          </p:cNvPr>
          <p:cNvSpPr/>
          <p:nvPr/>
        </p:nvSpPr>
        <p:spPr bwMode="gray">
          <a:xfrm>
            <a:off x="683796" y="4363167"/>
            <a:ext cx="2100436" cy="858940"/>
          </a:xfrm>
          <a:prstGeom prst="rightArrow">
            <a:avLst>
              <a:gd name="adj1" fmla="val 70039"/>
              <a:gd name="adj2" fmla="val 50000"/>
            </a:avLst>
          </a:prstGeom>
          <a:solidFill>
            <a:schemeClr val="tx1">
              <a:lumMod val="6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Dishes provided</a:t>
            </a:r>
          </a:p>
        </p:txBody>
      </p:sp>
      <p:sp>
        <p:nvSpPr>
          <p:cNvPr id="24" name="Arrow: Right 23">
            <a:extLst>
              <a:ext uri="{FF2B5EF4-FFF2-40B4-BE49-F238E27FC236}">
                <a16:creationId xmlns:a16="http://schemas.microsoft.com/office/drawing/2014/main" id="{3E135ACA-6F0D-4368-B02F-B77E21AA66E2}"/>
              </a:ext>
            </a:extLst>
          </p:cNvPr>
          <p:cNvSpPr/>
          <p:nvPr/>
        </p:nvSpPr>
        <p:spPr bwMode="gray">
          <a:xfrm>
            <a:off x="683796" y="5424405"/>
            <a:ext cx="2100436" cy="858940"/>
          </a:xfrm>
          <a:prstGeom prst="rightArrow">
            <a:avLst>
              <a:gd name="adj1" fmla="val 80058"/>
              <a:gd name="adj2" fmla="val 50000"/>
            </a:avLst>
          </a:prstGeom>
          <a:solidFill>
            <a:schemeClr val="tx1">
              <a:lumMod val="50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Rent a kitchen</a:t>
            </a:r>
          </a:p>
        </p:txBody>
      </p:sp>
      <p:sp>
        <p:nvSpPr>
          <p:cNvPr id="26" name="Arrow: Left 25">
            <a:extLst>
              <a:ext uri="{FF2B5EF4-FFF2-40B4-BE49-F238E27FC236}">
                <a16:creationId xmlns:a16="http://schemas.microsoft.com/office/drawing/2014/main" id="{9F04F769-9202-44F1-B156-A78922F3152D}"/>
              </a:ext>
            </a:extLst>
          </p:cNvPr>
          <p:cNvSpPr/>
          <p:nvPr/>
        </p:nvSpPr>
        <p:spPr bwMode="gray">
          <a:xfrm>
            <a:off x="9410243" y="3379716"/>
            <a:ext cx="2100435" cy="858940"/>
          </a:xfrm>
          <a:prstGeom prst="leftArrow">
            <a:avLst>
              <a:gd name="adj1" fmla="val 62524"/>
              <a:gd name="adj2" fmla="val 50000"/>
            </a:avLst>
          </a:prstGeom>
          <a:solidFill>
            <a:schemeClr val="tx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a:latin typeface="Calibri" panose="020F0502020204030204" pitchFamily="34" charset="0"/>
                <a:ea typeface="Arial Unicode MS" pitchFamily="34" charset="-128"/>
                <a:cs typeface="Calibri" panose="020F0502020204030204" pitchFamily="34" charset="0"/>
              </a:rPr>
              <a:t>Platform</a:t>
            </a:r>
            <a:endParaRPr lang="en-US" sz="1800" kern="0" dirty="0">
              <a:latin typeface="Calibri" panose="020F0502020204030204" pitchFamily="34" charset="0"/>
              <a:ea typeface="Arial Unicode MS" pitchFamily="34" charset="-128"/>
              <a:cs typeface="Calibri" panose="020F0502020204030204" pitchFamily="34" charset="0"/>
            </a:endParaRPr>
          </a:p>
        </p:txBody>
      </p:sp>
      <p:sp>
        <p:nvSpPr>
          <p:cNvPr id="27" name="Arrow: Left 26">
            <a:extLst>
              <a:ext uri="{FF2B5EF4-FFF2-40B4-BE49-F238E27FC236}">
                <a16:creationId xmlns:a16="http://schemas.microsoft.com/office/drawing/2014/main" id="{CC6A9A52-8B01-4D7B-ABF0-569335FDF94D}"/>
              </a:ext>
            </a:extLst>
          </p:cNvPr>
          <p:cNvSpPr/>
          <p:nvPr/>
        </p:nvSpPr>
        <p:spPr bwMode="gray">
          <a:xfrm>
            <a:off x="9410244" y="4363167"/>
            <a:ext cx="2100435" cy="858940"/>
          </a:xfrm>
          <a:prstGeom prst="leftArrow">
            <a:avLst>
              <a:gd name="adj1" fmla="val 67534"/>
              <a:gd name="adj2" fmla="val 50000"/>
            </a:avLst>
          </a:prstGeom>
          <a:solidFill>
            <a:schemeClr val="tx1">
              <a:lumMod val="6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Container</a:t>
            </a:r>
          </a:p>
        </p:txBody>
      </p:sp>
      <p:sp>
        <p:nvSpPr>
          <p:cNvPr id="28" name="Arrow: Left 27">
            <a:extLst>
              <a:ext uri="{FF2B5EF4-FFF2-40B4-BE49-F238E27FC236}">
                <a16:creationId xmlns:a16="http://schemas.microsoft.com/office/drawing/2014/main" id="{1C142EA7-343E-4B59-B8C9-68BD040E0C5D}"/>
              </a:ext>
            </a:extLst>
          </p:cNvPr>
          <p:cNvSpPr/>
          <p:nvPr/>
        </p:nvSpPr>
        <p:spPr bwMode="gray">
          <a:xfrm>
            <a:off x="9410245" y="5424405"/>
            <a:ext cx="2100435" cy="858940"/>
          </a:xfrm>
          <a:prstGeom prst="leftArrow">
            <a:avLst>
              <a:gd name="adj1" fmla="val 72543"/>
              <a:gd name="adj2" fmla="val 50000"/>
            </a:avLst>
          </a:prstGeom>
          <a:solidFill>
            <a:schemeClr val="tx1">
              <a:lumMod val="50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a:latin typeface="Calibri" panose="020F0502020204030204" pitchFamily="34" charset="0"/>
                <a:ea typeface="Arial Unicode MS" pitchFamily="34" charset="-128"/>
                <a:cs typeface="Calibri" panose="020F0502020204030204" pitchFamily="34" charset="0"/>
              </a:rPr>
              <a:t>Infrastructure</a:t>
            </a:r>
            <a:endParaRPr lang="en-US" sz="1800" kern="0" dirty="0">
              <a:latin typeface="Calibri" panose="020F0502020204030204" pitchFamily="34" charset="0"/>
              <a:ea typeface="Arial Unicode MS" pitchFamily="34" charset="-128"/>
              <a:cs typeface="Calibri" panose="020F0502020204030204" pitchFamily="34" charset="0"/>
            </a:endParaRPr>
          </a:p>
        </p:txBody>
      </p:sp>
      <p:sp>
        <p:nvSpPr>
          <p:cNvPr id="30" name="Arrow: Right 29">
            <a:extLst>
              <a:ext uri="{FF2B5EF4-FFF2-40B4-BE49-F238E27FC236}">
                <a16:creationId xmlns:a16="http://schemas.microsoft.com/office/drawing/2014/main" id="{A53CED13-2515-47E0-9AE3-4EBC05745F4B}"/>
              </a:ext>
            </a:extLst>
          </p:cNvPr>
          <p:cNvSpPr/>
          <p:nvPr/>
        </p:nvSpPr>
        <p:spPr bwMode="gray">
          <a:xfrm>
            <a:off x="683796" y="1111462"/>
            <a:ext cx="2100436" cy="858940"/>
          </a:xfrm>
          <a:prstGeom prst="rightArrow">
            <a:avLst>
              <a:gd name="adj1" fmla="val 65029"/>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Pizza Delivery Service </a:t>
            </a:r>
          </a:p>
        </p:txBody>
      </p:sp>
      <p:sp>
        <p:nvSpPr>
          <p:cNvPr id="31" name="Arrow: Left 30">
            <a:extLst>
              <a:ext uri="{FF2B5EF4-FFF2-40B4-BE49-F238E27FC236}">
                <a16:creationId xmlns:a16="http://schemas.microsoft.com/office/drawing/2014/main" id="{BE59A1CE-D922-4A9B-8E32-720D8F6A6350}"/>
              </a:ext>
            </a:extLst>
          </p:cNvPr>
          <p:cNvSpPr/>
          <p:nvPr/>
        </p:nvSpPr>
        <p:spPr bwMode="gray">
          <a:xfrm>
            <a:off x="9410242" y="1111462"/>
            <a:ext cx="2100435" cy="858940"/>
          </a:xfrm>
          <a:prstGeom prst="leftArrow">
            <a:avLst>
              <a:gd name="adj1" fmla="val 62524"/>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Software as a Service</a:t>
            </a:r>
          </a:p>
        </p:txBody>
      </p:sp>
    </p:spTree>
    <p:extLst>
      <p:ext uri="{BB962C8B-B14F-4D97-AF65-F5344CB8AC3E}">
        <p14:creationId xmlns:p14="http://schemas.microsoft.com/office/powerpoint/2010/main" val="89096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051727" y="1672310"/>
            <a:ext cx="9546823" cy="2803755"/>
            <a:chOff x="1051727" y="1672310"/>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80" name="Group 79">
            <a:extLst>
              <a:ext uri="{FF2B5EF4-FFF2-40B4-BE49-F238E27FC236}">
                <a16:creationId xmlns:a16="http://schemas.microsoft.com/office/drawing/2014/main" id="{CFE30586-55AF-4B92-ABCE-A446792EEC7B}"/>
              </a:ext>
            </a:extLst>
          </p:cNvPr>
          <p:cNvGrpSpPr/>
          <p:nvPr/>
        </p:nvGrpSpPr>
        <p:grpSpPr>
          <a:xfrm>
            <a:off x="4741682" y="1277612"/>
            <a:ext cx="2711811" cy="1506860"/>
            <a:chOff x="5946437" y="1277612"/>
            <a:chExt cx="2711811" cy="1506860"/>
          </a:xfrm>
        </p:grpSpPr>
        <p:pic>
          <p:nvPicPr>
            <p:cNvPr id="72" name="Graphic 71" descr="Tools">
              <a:extLst>
                <a:ext uri="{FF2B5EF4-FFF2-40B4-BE49-F238E27FC236}">
                  <a16:creationId xmlns:a16="http://schemas.microsoft.com/office/drawing/2014/main" id="{CB6BEBE1-FB80-4D3D-8A62-442F75091B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46437" y="1277612"/>
              <a:ext cx="1506860" cy="1506860"/>
            </a:xfrm>
            <a:prstGeom prst="rect">
              <a:avLst/>
            </a:prstGeom>
          </p:spPr>
        </p:pic>
        <p:pic>
          <p:nvPicPr>
            <p:cNvPr id="79" name="Graphic 78" descr="Hourglass">
              <a:extLst>
                <a:ext uri="{FF2B5EF4-FFF2-40B4-BE49-F238E27FC236}">
                  <a16:creationId xmlns:a16="http://schemas.microsoft.com/office/drawing/2014/main" id="{A1215AE4-2F5D-498E-B948-713EECEE90F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02677" y="1328901"/>
              <a:ext cx="1455571" cy="1455571"/>
            </a:xfrm>
            <a:prstGeom prst="rect">
              <a:avLst/>
            </a:prstGeom>
          </p:spPr>
        </p:pic>
      </p:grpSp>
    </p:spTree>
    <p:extLst>
      <p:ext uri="{BB962C8B-B14F-4D97-AF65-F5344CB8AC3E}">
        <p14:creationId xmlns:p14="http://schemas.microsoft.com/office/powerpoint/2010/main" val="401323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74"/>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7" name="Group 26">
            <a:extLst>
              <a:ext uri="{FF2B5EF4-FFF2-40B4-BE49-F238E27FC236}">
                <a16:creationId xmlns:a16="http://schemas.microsoft.com/office/drawing/2014/main" id="{A0DBB5D5-EB3F-4B41-BBEC-4696483B6543}"/>
              </a:ext>
            </a:extLst>
          </p:cNvPr>
          <p:cNvGrpSpPr/>
          <p:nvPr/>
        </p:nvGrpSpPr>
        <p:grpSpPr>
          <a:xfrm>
            <a:off x="1051727" y="2344696"/>
            <a:ext cx="2076453" cy="2159171"/>
            <a:chOff x="610662" y="2649835"/>
            <a:chExt cx="2076453" cy="2159171"/>
          </a:xfrm>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700112"/>
            <a:ext cx="2581636" cy="2803754"/>
            <a:chOff x="4288571" y="2005251"/>
            <a:chExt cx="2581636" cy="2803754"/>
          </a:xfrm>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209460"/>
            <a:ext cx="2073570" cy="2294405"/>
            <a:chOff x="8083915" y="2514599"/>
            <a:chExt cx="2073570" cy="2294405"/>
          </a:xfrm>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812274"/>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54526"/>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4" name="Picture 33">
            <a:extLst>
              <a:ext uri="{FF2B5EF4-FFF2-40B4-BE49-F238E27FC236}">
                <a16:creationId xmlns:a16="http://schemas.microsoft.com/office/drawing/2014/main" id="{16014685-5178-4D4F-891C-4828C8D5C45D}"/>
              </a:ext>
            </a:extLst>
          </p:cNvPr>
          <p:cNvPicPr>
            <a:picLocks noChangeAspect="1"/>
          </p:cNvPicPr>
          <p:nvPr/>
        </p:nvPicPr>
        <p:blipFill>
          <a:blip r:embed="rId17"/>
          <a:stretch>
            <a:fillRect/>
          </a:stretch>
        </p:blipFill>
        <p:spPr>
          <a:xfrm>
            <a:off x="3483337" y="2625817"/>
            <a:ext cx="576497" cy="384257"/>
          </a:xfrm>
          <a:prstGeom prst="rect">
            <a:avLst/>
          </a:prstGeom>
        </p:spPr>
      </p:pic>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2662197"/>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3490982"/>
            <a:ext cx="412424" cy="274897"/>
          </a:xfrm>
          <a:prstGeom prst="rect">
            <a:avLst/>
          </a:prstGeom>
        </p:spPr>
      </p:pic>
      <p:pic>
        <p:nvPicPr>
          <p:cNvPr id="39" name="Picture 38">
            <a:extLst>
              <a:ext uri="{FF2B5EF4-FFF2-40B4-BE49-F238E27FC236}">
                <a16:creationId xmlns:a16="http://schemas.microsoft.com/office/drawing/2014/main" id="{318A40BE-682F-4891-BDFD-082E69CC6541}"/>
              </a:ext>
            </a:extLst>
          </p:cNvPr>
          <p:cNvPicPr>
            <a:picLocks noChangeAspect="1"/>
          </p:cNvPicPr>
          <p:nvPr/>
        </p:nvPicPr>
        <p:blipFill>
          <a:blip r:embed="rId17"/>
          <a:stretch>
            <a:fillRect/>
          </a:stretch>
        </p:blipFill>
        <p:spPr>
          <a:xfrm>
            <a:off x="7526833" y="2562397"/>
            <a:ext cx="576497" cy="38425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725178"/>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725177"/>
            <a:ext cx="576497" cy="384257"/>
          </a:xfrm>
          <a:prstGeom prst="rect">
            <a:avLst/>
          </a:prstGeom>
        </p:spPr>
      </p:pic>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44529" y="4729177"/>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5132091" y="4831686"/>
            <a:ext cx="1342456" cy="799658"/>
          </a:xfrm>
          <a:prstGeom prst="rect">
            <a:avLst/>
          </a:prstGeom>
        </p:spPr>
      </p:pic>
      <p:pic>
        <p:nvPicPr>
          <p:cNvPr id="47" name="Picture 46">
            <a:extLst>
              <a:ext uri="{FF2B5EF4-FFF2-40B4-BE49-F238E27FC236}">
                <a16:creationId xmlns:a16="http://schemas.microsoft.com/office/drawing/2014/main" id="{0745C7FE-17AA-46A3-8D8A-B1F6EA4F8E23}"/>
              </a:ext>
            </a:extLst>
          </p:cNvPr>
          <p:cNvPicPr>
            <a:picLocks noChangeAspect="1"/>
          </p:cNvPicPr>
          <p:nvPr/>
        </p:nvPicPr>
        <p:blipFill>
          <a:blip r:embed="rId19">
            <a:extLst/>
          </a:blip>
          <a:stretch>
            <a:fillRect/>
          </a:stretch>
        </p:blipFill>
        <p:spPr>
          <a:xfrm>
            <a:off x="8384378" y="4831686"/>
            <a:ext cx="1342456" cy="799658"/>
          </a:xfrm>
          <a:prstGeom prst="rect">
            <a:avLst/>
          </a:prstGeom>
        </p:spPr>
      </p:pic>
      <p:sp>
        <p:nvSpPr>
          <p:cNvPr id="6" name="Cloud 5">
            <a:extLst>
              <a:ext uri="{FF2B5EF4-FFF2-40B4-BE49-F238E27FC236}">
                <a16:creationId xmlns:a16="http://schemas.microsoft.com/office/drawing/2014/main" id="{7EF81F72-4662-41D2-9AC3-B9A8B40694CD}"/>
              </a:ext>
            </a:extLst>
          </p:cNvPr>
          <p:cNvSpPr/>
          <p:nvPr/>
        </p:nvSpPr>
        <p:spPr bwMode="gray">
          <a:xfrm>
            <a:off x="1273310" y="4774885"/>
            <a:ext cx="2379996" cy="905512"/>
          </a:xfrm>
          <a:prstGeom prst="cloud">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Java, Go, C++, Ruby, …</a:t>
            </a:r>
          </a:p>
        </p:txBody>
      </p:sp>
    </p:spTree>
    <p:extLst>
      <p:ext uri="{BB962C8B-B14F-4D97-AF65-F5344CB8AC3E}">
        <p14:creationId xmlns:p14="http://schemas.microsoft.com/office/powerpoint/2010/main" val="148405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accent3">
              <a:lumMod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800" b="0" i="0" u="none" strike="noStrike" kern="0" cap="none" spc="0" normalizeH="0" noProof="0" dirty="0">
                  <a:ln>
                    <a:noFill/>
                  </a:ln>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4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35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500"/>
                                        <p:tgtEl>
                                          <p:spTgt spid="1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350" fill="hold"/>
                                        <p:tgtEl>
                                          <p:spTgt spid="150"/>
                                        </p:tgtEl>
                                      </p:cBhvr>
                                      <p:by x="46000" y="46000"/>
                                    </p:animScale>
                                  </p:childTnLst>
                                </p:cTn>
                              </p:par>
                            </p:childTnLst>
                          </p:cTn>
                        </p:par>
                        <p:par>
                          <p:cTn id="83" fill="hold">
                            <p:stCondLst>
                              <p:cond delay="350"/>
                            </p:stCondLst>
                            <p:childTnLst>
                              <p:par>
                                <p:cTn id="84" presetID="1" presetClass="exit" presetSubtype="0" fill="hold" nodeType="afterEffect">
                                  <p:stCondLst>
                                    <p:cond delay="0"/>
                                  </p:stCondLst>
                                  <p:childTnLst>
                                    <p:set>
                                      <p:cBhvr>
                                        <p:cTn id="85" dur="1" fill="hold">
                                          <p:stCondLst>
                                            <p:cond delay="0"/>
                                          </p:stCondLst>
                                        </p:cTn>
                                        <p:tgtEl>
                                          <p:spTgt spid="15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childTnLst>
                                </p:cTn>
                              </p:par>
                            </p:childTnLst>
                          </p:cTn>
                        </p:par>
                        <p:par>
                          <p:cTn id="88" fill="hold">
                            <p:stCondLst>
                              <p:cond delay="350"/>
                            </p:stCondLst>
                            <p:childTnLst>
                              <p:par>
                                <p:cTn id="89" presetID="10" presetClass="entr" presetSubtype="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500"/>
                                        <p:tgtEl>
                                          <p:spTgt spid="119"/>
                                        </p:tgtEl>
                                      </p:cBhvr>
                                    </p:animEffect>
                                  </p:childTnLst>
                                </p:cTn>
                              </p:par>
                              <p:par>
                                <p:cTn id="111" presetID="10" presetClass="entr" presetSubtype="0"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6E265ACB-EFA3-42C5-AD1B-CCDA0ED563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SAP_2018_16x9_Black</Template>
  <TotalTime>0</TotalTime>
  <Words>1801</Words>
  <Application>Microsoft Office PowerPoint</Application>
  <PresentationFormat>Custom</PresentationFormat>
  <Paragraphs>347</Paragraphs>
  <Slides>19</Slides>
  <Notes>15</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19</vt:i4>
      </vt:variant>
    </vt:vector>
  </HeadingPairs>
  <TitlesOfParts>
    <vt:vector size="31" baseType="lpstr">
      <vt:lpstr>Arial</vt:lpstr>
      <vt:lpstr>Arial Black</vt:lpstr>
      <vt:lpstr>Arial Unicode MS</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Tech Pizza – levels of abstraction</vt:lpstr>
      <vt:lpstr>Containers are awesome!     But why?</vt:lpstr>
      <vt:lpstr>The enterprise IT adoption cycle</vt:lpstr>
      <vt:lpstr>This is what we (do not) want!</vt:lpstr>
      <vt:lpstr>Container, Docker, Kubernetes</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No „one size fits all“ - Cloud Foundry and Kubernetes </vt:lpstr>
      <vt:lpstr>Appendix</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Kahl, Hendrik</cp:lastModifiedBy>
  <cp:revision>55</cp:revision>
  <dcterms:created xsi:type="dcterms:W3CDTF">2018-09-20T13:43:01Z</dcterms:created>
  <dcterms:modified xsi:type="dcterms:W3CDTF">2018-12-13T13:51:24Z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